
<file path=[Content_Types].xml><?xml version="1.0" encoding="utf-8"?>
<Types xmlns="http://schemas.openxmlformats.org/package/2006/content-types">
  <Default Extension="png" ContentType="image/png"/>
  <Default Extension="jfif" ContentType="image/jpe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7" r:id="rId2"/>
    <p:sldId id="269" r:id="rId3"/>
    <p:sldId id="270" r:id="rId4"/>
    <p:sldId id="271" r:id="rId5"/>
    <p:sldId id="272" r:id="rId6"/>
    <p:sldId id="273" r:id="rId7"/>
    <p:sldId id="264" r:id="rId8"/>
    <p:sldId id="265" r:id="rId9"/>
    <p:sldId id="266" r:id="rId10"/>
    <p:sldId id="267" r:id="rId11"/>
    <p:sldId id="268" r:id="rId12"/>
    <p:sldId id="259" r:id="rId13"/>
    <p:sldId id="260" r:id="rId14"/>
    <p:sldId id="261" r:id="rId15"/>
    <p:sldId id="262" r:id="rId16"/>
    <p:sldId id="26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5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10D9B2-C093-491A-9642-DD79951F3D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E47D4-1A3A-4624-B2D3-1AD3C58D9758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7D9B5-8FE9-4BC4-874D-78062CAABA62}" type="slidenum">
              <a:rPr lang="en-US"/>
              <a:pPr/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5EB95-0234-40F9-BED0-256DB448E225}" type="slidenum">
              <a:rPr lang="en-US"/>
              <a:pPr/>
              <a:t>13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6020C-655D-4B23-BC46-A58D8DE6A2BB}" type="slidenum">
              <a:rPr lang="en-US"/>
              <a:pPr/>
              <a:t>14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A2493-65D9-4D5E-9818-95F4DF1A22D4}" type="slidenum">
              <a:rPr lang="en-US"/>
              <a:pPr/>
              <a:t>15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01F6E-BE30-4985-A496-4833BF395BA1}" type="slidenum">
              <a:rPr lang="en-US"/>
              <a:pPr/>
              <a:t>16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D5D33-7B85-4001-8EE1-A244601BA936}" type="slidenum">
              <a:rPr lang="en-US"/>
              <a:pPr/>
              <a:t>32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59685-F7B7-4630-89C3-74AAA0CEAA8A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5D984-5ED5-4A90-8071-4E66A8E980B4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AED80A-186E-4BBC-96BA-AA42E81091B6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90841-F1AD-4771-8783-1E2AF9AD80AE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B6DFE-04F4-4A17-AE9C-310A83A97B3C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658EF-5553-4E1D-9111-BF6A4A53C9E6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7D9B2-AC98-4D52-BCA3-4D191EEE942E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0C1D4-D88D-4AB9-A683-B24C9615C3E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3C332-BE3E-4212-B1C9-477762CBA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87B6B-017B-4B23-B3D0-4C0A7C65F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FA466-2171-493A-B2AD-D84D1D4DA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10FF9-DAAB-451A-9C78-2025446F5F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B1D06-CE79-4814-881E-5E3DD8AE7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B17DF-40D5-465B-9534-CFD12BF1C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83B7A-C42A-4928-A67A-EC67E46CC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AD477-D43B-4B39-B5E5-4E90BE580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9211B-0644-4EA6-B7A1-9EA768C53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3DF31-8B00-4987-813A-795FBD29A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A21A3-D661-4547-8E45-EDD5CAFC4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430606-4866-402D-8C57-420659E41E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18" Type="http://schemas.openxmlformats.org/officeDocument/2006/relationships/slide" Target="slide16.xml"/><Relationship Id="rId26" Type="http://schemas.openxmlformats.org/officeDocument/2006/relationships/slide" Target="slide25.xml"/><Relationship Id="rId3" Type="http://schemas.openxmlformats.org/officeDocument/2006/relationships/image" Target="../media/image1.jpeg"/><Relationship Id="rId21" Type="http://schemas.openxmlformats.org/officeDocument/2006/relationships/slide" Target="slide19.xml"/><Relationship Id="rId34" Type="http://schemas.openxmlformats.org/officeDocument/2006/relationships/slide" Target="slide22.xml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5" Type="http://schemas.openxmlformats.org/officeDocument/2006/relationships/slide" Target="slide24.xml"/><Relationship Id="rId33" Type="http://schemas.openxmlformats.org/officeDocument/2006/relationships/slide" Target="slide32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3.xml"/><Relationship Id="rId32" Type="http://schemas.openxmlformats.org/officeDocument/2006/relationships/slide" Target="slide31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23" Type="http://schemas.openxmlformats.org/officeDocument/2006/relationships/slide" Target="slide21.xml"/><Relationship Id="rId28" Type="http://schemas.openxmlformats.org/officeDocument/2006/relationships/slide" Target="slide27.xml"/><Relationship Id="rId10" Type="http://schemas.openxmlformats.org/officeDocument/2006/relationships/slide" Target="slide8.xml"/><Relationship Id="rId19" Type="http://schemas.openxmlformats.org/officeDocument/2006/relationships/slide" Target="slide17.xml"/><Relationship Id="rId31" Type="http://schemas.openxmlformats.org/officeDocument/2006/relationships/slide" Target="slide30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2.xml"/><Relationship Id="rId22" Type="http://schemas.openxmlformats.org/officeDocument/2006/relationships/slide" Target="slide20.xml"/><Relationship Id="rId27" Type="http://schemas.openxmlformats.org/officeDocument/2006/relationships/slide" Target="slide26.xml"/><Relationship Id="rId30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1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fif"/><Relationship Id="rId5" Type="http://schemas.openxmlformats.org/officeDocument/2006/relationships/slide" Target="slide1.xml"/><Relationship Id="rId4" Type="http://schemas.openxmlformats.org/officeDocument/2006/relationships/audio" Target="../media/audio8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5867400"/>
            <a:ext cx="7162800" cy="655638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Jeopardy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81000" y="381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Formula</a:t>
            </a:r>
          </a:p>
          <a:p>
            <a:pPr algn="ctr"/>
            <a:r>
              <a:rPr lang="en-US" sz="2400" b="1">
                <a:solidFill>
                  <a:srgbClr val="FF0000"/>
                </a:solidFill>
              </a:rPr>
              <a:t>Postulates</a:t>
            </a:r>
          </a:p>
        </p:txBody>
      </p:sp>
      <p:sp>
        <p:nvSpPr>
          <p:cNvPr id="6148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1000" y="13716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100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49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1000" y="22098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200 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50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81000" y="3048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300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51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81000" y="38862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400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52" name="Rectangl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81000" y="47244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500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752600" y="381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Whats</a:t>
            </a:r>
            <a:r>
              <a:rPr lang="en-US" sz="2400" b="1">
                <a:solidFill>
                  <a:srgbClr val="FF0000"/>
                </a:solidFill>
              </a:rPr>
              <a:t> The</a:t>
            </a:r>
          </a:p>
          <a:p>
            <a:pPr algn="ctr"/>
            <a:r>
              <a:rPr lang="en-US" sz="2400" b="1">
                <a:solidFill>
                  <a:srgbClr val="FF0000"/>
                </a:solidFill>
              </a:rPr>
              <a:t> Equation</a:t>
            </a:r>
          </a:p>
        </p:txBody>
      </p:sp>
      <p:sp>
        <p:nvSpPr>
          <p:cNvPr id="6154" name="Rectangl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752600" y="13716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100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55" name="Rectangl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752600" y="22098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200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56" name="Rectangl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752600" y="3048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6157" name="Rectangl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1752600" y="38862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6158" name="Rectangl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752600" y="47244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124200" y="381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Name that</a:t>
            </a:r>
          </a:p>
          <a:p>
            <a:pPr algn="ctr"/>
            <a:r>
              <a:rPr lang="en-US" sz="2400" b="1">
                <a:solidFill>
                  <a:srgbClr val="FF0000"/>
                </a:solidFill>
              </a:rPr>
              <a:t>Angle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60" name="Rectangle 16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124200" y="13716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100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61" name="Rectangl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124200" y="22098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200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62" name="Rectangl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124200" y="3048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300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63" name="Rectangl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124200" y="38862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400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64" name="Rectangl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124200" y="47244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500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495800" y="381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Sometimes,</a:t>
            </a:r>
          </a:p>
          <a:p>
            <a:pPr algn="ctr"/>
            <a:r>
              <a:rPr lang="en-US" sz="1600" b="1">
                <a:solidFill>
                  <a:srgbClr val="FF0000"/>
                </a:solidFill>
              </a:rPr>
              <a:t>Always,Never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6166" name="Rectangle 22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495800" y="13716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100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67" name="Rectangle 23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495800" y="22098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200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6168" name="Rectangle 24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495800" y="3048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300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69" name="Rectangle 25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4495800" y="38862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6170" name="Rectangle 26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495800" y="47244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5867400" y="381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Terms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72" name="Rectangle 2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867400" y="22098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200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73" name="Rectangle 29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867400" y="3048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300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74" name="Rectangle 30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5867400" y="38862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400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75" name="Rectangle 31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5867400" y="47244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500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239000" y="381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Bevy</a:t>
            </a:r>
          </a:p>
        </p:txBody>
      </p:sp>
      <p:sp>
        <p:nvSpPr>
          <p:cNvPr id="6177" name="Rectangle 3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7239000" y="13716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100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78" name="Rectangle 34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239000" y="22098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200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79" name="Rectangle 35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7239000" y="30480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300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80" name="Rectangle 36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7239000" y="38862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400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81" name="Rectangle 37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7239000" y="47244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500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182" name="Rectangle 38">
            <a:hlinkClick r:id="rId33" action="ppaction://hlinksldjump"/>
          </p:cNvPr>
          <p:cNvSpPr>
            <a:spLocks noChangeArrowheads="1"/>
          </p:cNvSpPr>
          <p:nvPr/>
        </p:nvSpPr>
        <p:spPr bwMode="auto">
          <a:xfrm>
            <a:off x="7848600" y="5791200"/>
            <a:ext cx="1143000" cy="7620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scene3d>
            <a:camera prst="perspectiveRelaxedModerately"/>
            <a:lightRig rig="threePt" dir="t"/>
          </a:scene3d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Final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Jeopardy</a:t>
            </a:r>
          </a:p>
        </p:txBody>
      </p:sp>
      <p:sp>
        <p:nvSpPr>
          <p:cNvPr id="6183" name="Rectangle 39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5867400" y="1371600"/>
            <a:ext cx="1219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100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6.2963E-6 C 0.00192 -0.00996 0.00452 -0.01205 0.01129 -0.01667 C 0.01685 -0.02755 0.0106 -0.01737 0.01962 -0.02593 C 0.0257 -0.03172 0.03178 -0.0382 0.03768 -0.04445 C 0.04028 -0.04723 0.04324 -0.04931 0.04601 -0.05186 C 0.0474 -0.05302 0.05018 -0.05556 0.05018 -0.05556 C 0.05348 -0.06205 0.05435 -0.06552 0.06112 -0.06853 C 0.06407 -0.06968 0.06945 -0.07223 0.06945 -0.07223 C 0.07883 -0.08149 0.08612 -0.0882 0.0974 -0.09075 C 0.10244 -0.09422 0.10712 -0.09584 0.11268 -0.09816 C 0.12362 -0.09746 0.1349 -0.09769 0.14584 -0.0963 C 0.15331 -0.09538 0.15851 -0.0882 0.16528 -0.08519 C 0.17067 -0.07825 0.17587 -0.07385 0.18212 -0.06853 C 0.1849 -0.05904 0.18907 -0.05209 0.19185 -0.0426 C 0.19133 -0.03334 0.1915 -0.02431 0.19046 -0.01482 C 0.18942 -0.0058 0.18247 0.00184 0.17917 0.00925 C 0.17796 0.01226 0.17796 0.01596 0.17657 0.01851 C 0.17501 0.02106 0.17275 0.02198 0.17084 0.02407 C 0.1566 0.0412 0.14358 0.0567 0.12518 0.06481 C 0.11928 0.06735 0.11303 0.06596 0.10695 0.06643 C 0.09532 0.07175 0.08768 0.08333 0.07935 0.0942 C 0.06945 0.1074 0.05799 0.11944 0.05018 0.13518 C 0.0474 0.14073 0.0474 0.14814 0.04445 0.1537 C 0.04028 0.16249 0.03785 0.17175 0.0349 0.18147 C 0.03542 0.19629 0.03265 0.21272 0.03768 0.22592 C 0.05053 0.26018 0.07883 0.27453 0.10574 0.27777 C 0.13317 0.27661 0.14324 0.27592 0.16528 0.27198 C 0.17449 0.26319 0.18803 0.25578 0.19879 0.24999 C 0.20973 0.2317 0.1981 0.2486 0.21268 0.23518 C 0.22883 0.22036 0.24428 0.20277 0.2599 0.18703 C 0.26442 0.1824 0.26893 0.17708 0.27379 0.17221 C 0.27848 0.16712 0.28907 0.15925 0.28907 0.15925 C 0.29567 0.14814 0.29983 0.14837 0.30712 0.13888 C 0.30921 0.1361 0.31042 0.1324 0.31251 0.12962 C 0.32414 0.11434 0.33907 0.10069 0.34879 0.08333 C 0.3507 0.07545 0.35574 0.07221 0.35851 0.06481 C 0.3606 0.05879 0.36251 0.05208 0.36546 0.04629 C 0.37674 0.02337 0.36581 0.04721 0.37518 0.03147 C 0.37709 0.028 0.37831 0.0236 0.38056 0.02036 C 0.38421 0.0155 0.38872 0.01133 0.39185 0.00555 C 0.40209 -0.01529 0.42188 -0.03797 0.43768 -0.05186 C 0.43994 -0.05394 0.44219 -0.05672 0.44462 -0.05927 C 0.44619 -0.06089 0.44706 -0.0632 0.44879 -0.06482 C 0.45539 -0.0713 0.45226 -0.06644 0.45851 -0.07038 C 0.46615 -0.07547 0.47275 -0.08265 0.48056 -0.08705 C 0.48508 -0.08959 0.49028 -0.09144 0.49462 -0.09445 C 0.49619 -0.09538 0.49706 -0.09746 0.49879 -0.09816 C 0.50921 -0.10325 0.52119 -0.10556 0.53212 -0.10927 C 0.5474 -0.10811 0.56285 -0.1095 0.57796 -0.10556 C 0.58247 -0.10441 0.5941 -0.08774 0.5974 -0.08334 C 0.60174 -0.07755 0.60712 -0.06297 0.60712 -0.06297 C 0.60851 -0.05209 0.61199 -0.04399 0.61407 -0.03334 C 0.61528 -0.0051 0.61754 0.03263 0.60712 0.05902 C 0.59758 0.08333 0.58317 0.10254 0.56962 0.12221 C 0.56233 0.13286 0.56355 0.13448 0.55435 0.14258 C 0.55174 0.1449 0.54862 0.14583 0.54601 0.14814 C 0.52778 0.16573 0.51268 0.18495 0.49306 0.19999 C 0.4724 0.2162 0.44896 0.22545 0.42796 0.24073 C 0.40851 0.25485 0.39081 0.27198 0.37101 0.28518 C 0.36754 0.28726 0.36581 0.29212 0.36268 0.29444 C 0.33438 0.31504 0.30313 0.32684 0.27379 0.34444 C 0.23855 0.36527 0.20574 0.39351 0.16945 0.4111 C 0.154 0.41874 0.13733 0.4192 0.12101 0.42221 C 0.09515 0.42152 0.0691 0.42268 0.04324 0.42036 C 0.04046 0.42013 0.03351 0.40277 0.03212 0.39999 C 0.02657 0.38819 0.01077 0.35694 0.00296 0.34976 C 0.00192 0.34698 0.00157 0.34351 6.94444E-6 0.34073 C -0.00104 0.33888 -0.00329 0.33911 -0.00416 0.33703 C -0.00746 0.328 -0.0085 0.31203 -0.00954 0.30184 C -0.01058 0.27337 -0.01128 0.24513 -0.01249 0.21666 C -0.01371 0.18703 -0.02031 0.15694 -0.02343 0.12777 C -0.02586 0.10439 -0.02742 0.08078 -0.03732 0.0611 C -0.03784 0.05856 -0.03888 0.05115 -0.03888 0.0537 C -0.03888 0.07013 -0.03263 0.07175 -0.02343 0.08703 C -0.01701 0.09768 -0.01197 0.10971 -0.00538 0.12036 C -0.00225 0.12569 0.00261 0.12962 0.00574 0.13518 C 0.01233 0.14698 0.0165 0.1611 0.02379 0.17221 C 0.03942 0.19606 0.05469 0.22013 0.07518 0.23703 C 0.10782 0.26411 0.13768 0.29837 0.16945 0.32777 C 0.17935 0.3368 0.18959 0.35231 0.20018 0.35925 C 0.21094 0.36643 0.2224 0.37152 0.23334 0.37777 C 0.2389 0.38078 0.24532 0.38078 0.25001 0.38518 C 0.26407 0.39745 0.28021 0.40277 0.29584 0.40925 C 0.30192 0.4118 0.30782 0.41643 0.31407 0.41851 C 0.3514 0.43032 0.3915 0.43124 0.42935 0.43518 C 0.44289 0.43981 0.43924 0.43934 0.4639 0.43518 C 0.46719 0.43471 0.46945 0.43101 0.47223 0.42962 C 0.48785 0.40879 0.51962 0.38934 0.53907 0.37592 C 0.56928 0.35508 0.59636 0.33101 0.63074 0.32592 C 0.6349 0.32407 0.6389 0.32152 0.64324 0.32036 C 0.65244 0.31782 0.67084 0.31481 0.67084 0.31481 C 0.69515 0.30416 0.72344 0.30439 0.74462 0.28333 C 0.74862 0.26758 0.74046 0.2567 0.7349 0.24444 C 0.72935 0.23263 0.73056 0.21758 0.72501 0.20555 C 0.72084 0.19629 0.71667 0.18703 0.71251 0.17777 C 0.69532 0.13911 0.67119 0.11064 0.64601 0.08147 C 0.61112 0.0412 0.6573 0.08402 0.61824 0.04629 C 0.60348 0.03194 0.58768 0.01967 0.57379 0.00371 C 0.56008 -0.01228 0.55278 -0.03357 0.54046 -0.05001 C 0.53837 -0.05857 0.53317 -0.06274 0.52935 -0.07038 C 0.52553 -0.07779 0.52535 -0.08195 0.51962 -0.08705 C 0.51633 -0.10024 0.51789 -0.10024 0.50851 -0.0926 C 0.49462 -0.06482 0.47796 -0.03959 0.46268 -0.01297 C 0.44983 0.00925 0.43942 0.03495 0.42518 0.05532 C 0.42171 0.06041 0.41719 0.06365 0.4139 0.06851 C 0.39289 0.09999 0.41771 0.078 0.38351 0.11851 C 0.35851 0.14791 0.33056 0.17245 0.30574 0.20184 C 0.27587 0.23726 0.30903 0.19976 0.28212 0.22592 C 0.25626 0.25115 0.23317 0.27939 0.20296 0.29444 C 0.19219 0.29976 0.1882 0.29976 0.17778 0.3074 C 0.17275 0.31133 0.16806 0.31689 0.16251 0.32036 C 0.15626 0.3243 0.14949 0.32569 0.14324 0.32962 C 0.13091 0.33749 0.12015 0.34976 0.10695 0.35555 C 0.08282 0.36643 0.09202 0.36203 0.06112 0.37777 C 0.04219 0.38772 0.02483 0.39675 0.00435 0.39999 C -0.00416 0.40138 -0.02065 0.4037 -0.02065 0.4037 C -0.04826 0.41295 -0.06492 0.40508 -0.08871 0.39444 C -0.09235 0.38981 -0.09652 0.38633 -0.09982 0.38147 C -0.10503 0.37383 -0.10815 0.36481 -0.11371 0.3574 C -0.11544 0.35069 -0.11597 0.34351 -0.11788 0.33703 C -0.11979 0.33055 -0.12482 0.31851 -0.12482 0.31851 C -0.12638 0.30462 -0.12985 0.29212 -0.13454 0.27962 C -0.13784 0.23958 -0.13576 0.20485 -0.12482 0.16851 C -0.12031 0.13286 -0.10208 0.10277 -0.08871 0.07221 C -0.06683 0.02221 -0.04617 -0.02894 -0.02065 -0.07593 C -0.01614 -0.08427 -0.01145 -0.09191 -0.00676 -0.10001 C -0.00225 -0.10834 -0.00312 -0.11251 0.00296 -0.12038 C 0.004 -0.12431 0.00452 -0.12871 0.00712 -0.13149 C 0.00956 -0.1345 0.01546 -0.1389 0.01546 -0.1389 C 0.05504 -0.13334 0.09601 -0.12709 0.1349 -0.11482 C 0.19324 -0.11667 0.24219 -0.11968 0.2974 -0.12593 C 0.32987 -0.13681 0.3632 -0.13867 0.39601 -0.14839 C 0.41199 -0.15279 0.42692 -0.15834 0.44306 -0.16112 C 0.45591 -0.16343 0.46893 -0.16482 0.48212 -0.16667 C 0.49046 -0.16783 0.49879 -0.16922 0.50712 -0.17038 C 0.51129 -0.17107 0.51962 -0.17246 0.51962 -0.17246 C 0.53803 -0.17964 0.55626 -0.18103 0.57518 -0.18519 C 0.60851 -0.1926 0.64167 -0.20371 0.67501 -0.20927 C 0.69063 -0.21529 0.7066 -0.21922 0.7224 -0.22408 C 0.73907 -0.22917 0.75417 -0.2382 0.77084 -0.2426 C 0.77726 -0.24816 0.78386 -0.25255 0.79046 -0.25742 C 0.80018 -0.26505 0.80817 -0.27547 0.81667 -0.28519 C 0.82275 -0.29191 0.82049 -0.28566 0.82657 -0.2963 C 0.83421 -0.31042 0.82466 -0.29769 0.83212 -0.30927 C 0.83369 -0.31181 0.83612 -0.3139 0.83751 -0.31667 C 0.84219 -0.32524 0.84341 -0.33218 0.85001 -0.3389 C 0.85174 -0.347 0.85417 -0.3507 0.85417 -0.35927 " pathEditMode="relative" ptsTypes="fffffffffffffffffffffffffff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3" dur="10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10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0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825 4.44444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decel="1000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4271 -4.44444E-6 L 0.04271 0.06019 L 0.08559 0.06019 L 0.08559 0.12061 L 0.12848 0.12061 L 0.12848 0.18079 L 0.17136 0.18079 L 0.17136 0.24121 L 0.21424 0.24121 L 0.21424 0.30139 L 0.25712 0.30139 L 0.25712 0.36181 L 0.3 0.36181 L 0.3 0.42223 " pathEditMode="relative" rAng="0" ptsTypes="FFFFFFFFFFFFFFF">
                                      <p:cBhvr>
                                        <p:cTn id="71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6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C -0.00608 -0.025 -0.00973 -0.05024 0.00277 -0.06135 C 0.01684 -0.07385 0.03177 -0.05857 0.04687 -0.0419 C 0.06458 -0.02385 0.08107 -0.0051 0.09652 -0.01899 C 0.11093 -0.03172 0.10382 -0.05903 0.09826 -0.08774 C 0.09062 -0.11112 0.08698 -0.13658 0.10104 -0.14908 C 0.11354 -0.16042 0.12951 -0.14561 0.14514 -0.1294 C 0.16128 -0.11019 0.17899 -0.0926 0.1934 -0.10556 C 0.20711 -0.1176 0.19479 -0.17362 0.19496 -0.17338 C 0.18854 -0.19862 0.18368 -0.22269 0.19739 -0.23519 C 0.2118 -0.24815 0.22639 -0.23241 0.24149 -0.21551 C 0.25955 -0.19769 0.27569 -0.17894 0.29149 -0.19306 C 0.30538 -0.20556 0.29861 -0.23287 0.29166 -0.26042 C 0.28698 -0.28658 0.28194 -0.31065 0.29566 -0.32315 C 0.30816 -0.33403 0.32465 -0.32014 0.33993 -0.30348 C 0.35607 -0.28403 0.37395 -0.26667 0.38802 -0.2794 C 0.40208 -0.29144 0.39514 -0.31875 0.38993 -0.34769 " pathEditMode="relative" rAng="-23627375" ptsTypes="fffffffffffffffff">
                                      <p:cBhvr>
                                        <p:cTn id="120" dur="2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7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3.7037E-7 C -0.00364 -0.01435 -0.00069 -0.00833 -0.00833 -0.01852 C -0.0111 -0.02986 -0.01961 -0.0368 -0.02499 -0.04629 C -0.04096 -0.07477 -0.04982 -0.10162 -0.07499 -0.11852 C -0.08402 -0.13356 -0.09808 -0.14004 -0.1111 -0.14815 C -0.1269 -0.1581 -0.14513 -0.16944 -0.16249 -0.17407 C -0.17916 -0.17847 -0.19583 -0.18079 -0.21249 -0.18518 C -0.26232 -0.18125 -0.25329 -0.19467 -0.27221 -0.16111 C -0.27135 -0.1493 -0.27152 -0.1375 -0.26944 -0.12592 C -0.26614 -0.10764 -0.26284 -0.11065 -0.25711 -0.09815 C -0.246 -0.07477 -0.26041 -0.0993 -0.24739 -0.07592 C -0.23524 -0.05463 -0.22187 -0.03426 -0.20971 -0.01296 C -0.20051 0.00371 -0.19721 0.02431 -0.19027 0.04259 C -0.19114 0.06111 -0.19305 0.11505 -0.19999 0.13889 C -0.2019 0.14468 -0.21405 0.16505 -0.21805 0.16852 C -0.22065 0.17084 -0.22378 0.17176 -0.22638 0.17408 C -0.23037 0.17384 -0.24756 0.17431 -0.25572 0.17037 C -0.26874 0.16389 -0.28124 0.14815 -0.29166 0.13704 C -0.30294 0.125 -0.31492 0.11366 -0.32638 0.10185 C -0.3302 0.09792 -0.33246 0.09144 -0.3361 0.08704 C -0.35069 0.06898 -0.36666 0.05232 -0.38194 0.03519 C -0.38992 0.02616 -0.39774 0.01667 -0.40555 0.00741 C -0.40919 0.00324 -0.41405 0.00162 -0.41805 -0.00185 C -0.42638 -0.00926 -0.43402 -0.01759 -0.44305 -0.02407 C -0.45433 -0.03241 -0.48298 -0.04375 -0.49583 -0.04629 C -0.51058 -0.04421 -0.51892 -0.04884 -0.52777 -0.03518 C -0.53003 -0.03171 -0.53055 -0.02662 -0.53194 -0.02222 C -0.53298 -0.01852 -0.53471 -0.01111 -0.53471 -0.01111 C -0.5335 -0.00092 -0.53228 0.01921 -0.52777 0.02963 C -0.52152 0.04445 -0.51996 0.04259 -0.51249 0.05371 C -0.50919 0.0588 -0.50763 0.06574 -0.50416 0.07037 C -0.50225 0.07292 -0.49964 0.07384 -0.49721 0.07593 C -0.49339 0.0794 -0.48992 0.08357 -0.4861 0.08704 C -0.48333 0.08959 -0.47777 0.09445 -0.47777 0.09445 C -0.47326 0.10324 -0.46718 0.1081 -0.46267 0.11667 C -0.46058 0.12037 -0.45885 0.12408 -0.45694 0.12778 C -0.45607 0.12963 -0.45416 0.13334 -0.45416 0.13334 C -0.45017 0.15996 -0.4519 0.19051 -0.46128 0.21482 C -0.46232 0.225 -0.4651 0.23426 -0.46683 0.24445 C -0.46944 0.26158 -0.47083 0.27963 -0.47499 0.2963 C -0.47812 0.30857 -0.48315 0.31991 -0.48749 0.33148 C -0.48888 0.33496 -0.48836 0.33959 -0.49027 0.34259 C -0.49687 0.35371 -0.49426 0.34861 -0.49878 0.35741 C -0.50051 0.36621 -0.50451 0.37107 -0.50694 0.37963 C -0.50919 0.38796 -0.50989 0.39746 -0.51249 0.40556 C -0.51319 0.40764 -0.51458 0.40903 -0.51527 0.41111 C -0.51631 0.41412 -0.51718 0.41736 -0.51805 0.42037 C -0.51857 0.44074 -0.51857 0.46111 -0.51944 0.48148 C -0.51978 0.49144 -0.52083 0.48866 -0.52221 0.4963 C -0.52517 0.51296 -0.52655 0.52963 -0.52916 0.5463 C -0.53211 0.56435 -0.53194 0.55579 -0.53194 0.56296 " pathEditMode="relative" ptsTypes="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0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80833 -0.01112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3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6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 tmFilter="0,0; .5, 0; 1, 1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6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4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8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8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5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6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30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0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0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0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3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7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6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C 0.01857 0.02199 0.0743 -0.02245 0.12378 -0.10092 C 0.16406 -0.16203 0.18628 -0.22407 0.175 -0.23796 C 0.16371 -0.25023 0.1217 -0.2118 0.08194 -0.14861 C 0.06215 -0.11643 0.046 -0.08588 0.03732 -0.06111 C 0.0243 -0.02523 0.02222 0.00186 0.03229 0.0125 C 0.03784 0.01875 0.04618 0.01922 0.05677 0.01505 C 0.07986 0.0044 0.11267 -0.03055 0.1434 -0.07801 C 0.17951 -0.13287 0.19948 -0.18889 0.18975 -0.19953 C 0.17916 -0.21227 0.14166 -0.17615 0.10538 -0.12106 C 0.08767 -0.09236 0.07343 -0.06481 0.06423 -0.04189 C 0.05399 -0.01041 0.05225 0.01551 0.06076 0.025 C 0.06545 0.0301 0.07326 0.02986 0.08298 0.02709 C 0.10364 0.01644 0.1335 -0.01319 0.16128 -0.05671 C 0.19375 -0.1074 0.21146 -0.15717 0.20191 -0.16713 C 0.19323 -0.1787 0.15937 -0.14652 0.12691 -0.09583 C 0.11041 -0.0706 0.09739 -0.04537 0.08975 -0.02453 C 0.07986 0.0044 0.07882 0.02547 0.08715 0.03449 C 0.09097 0.03866 0.09826 0.03959 0.10642 0.03681 C 0.125 0.02778 0.15208 0.0007 0.17691 -0.03796 C 0.20521 -0.08449 0.2217 -0.12824 0.21337 -0.13773 C 0.20503 -0.14676 0.175 -0.11944 0.14583 -0.07361 C 0.13159 -0.05139 0.12031 -0.02754 0.11319 -0.00949 C 0.10364 0.01644 0.10295 0.03635 0.10955 0.04514 C 0.11302 0.04908 0.12014 0.04815 0.12708 0.04561 C 0.14427 0.03843 0.16857 0.0132 0.1901 -0.02176 C 0.21614 -0.06227 0.23177 -0.10231 0.22396 -0.11088 C 0.21684 -0.12014 0.18923 -0.09352 0.16319 -0.05301 C 0.15017 -0.03217 0.13906 -0.01203 0.13385 0.00486 C 0.125 0.02778 0.1243 0.04561 0.13038 0.05255 C 0.1342 0.05648 0.13941 0.05695 0.14635 0.0544 C 0.16215 0.04746 0.18333 0.0257 0.20347 -0.00555 C 0.22691 -0.04375 0.24028 -0.07916 0.2335 -0.08634 C 0.22725 -0.09467 0.2026 -0.07199 0.17864 -0.03472 C 0.16701 -0.01527 0.15781 0.00162 0.15243 0.01621 C 0.14496 0.03727 0.14392 0.05324 0.15017 0.06019 C 0.1533 0.06343 0.15746 0.0632 0.16371 0.06158 C 0.1776 0.05556 0.19653 0.03496 0.2151 0.00695 C 0.23663 -0.02615 0.24843 -0.0581 0.24184 -0.06551 C 0.23628 -0.07152 0.21406 -0.05231 0.19305 -0.01852 C 0.18159 -0.00185 0.17378 0.01528 0.16823 0.02848 C 0.16215 0.04746 0.16111 0.06181 0.16649 0.0676 C 0.16944 0.07084 0.17361 0.07061 0.17916 0.06783 C 0.19149 0.06227 0.20937 0.04375 0.22534 0.01991 C 0.24514 -0.00972 0.25555 -0.04027 0.25017 -0.04606 C 0.24409 -0.05277 0.22413 -0.0331 0.20503 -0.0037 C 0.19618 0.01042 0.18802 0.0257 0.18403 0.03866 C 0.1776 0.05556 0.17639 0.06806 0.18177 0.07431 C 0.1842 0.07662 0.18837 0.07616 0.19305 0.07431 C 0.20416 0.06898 0.21996 0.05371 0.23472 0.02963 C 0.25191 0.00417 0.2618 -0.02291 0.25642 -0.0287 C 0.25173 -0.03379 0.23385 -0.01713 0.21684 0.01065 C 0.20833 0.02223 0.20104 0.03635 0.19687 0.04723 C 0.19236 0.06297 0.19184 0.07477 0.19566 0.07894 C 0.19809 0.08148 0.20139 0.08148 0.2059 0.07963 C 0.21597 0.075 0.23003 0.06088 0.24375 0.04028 C 0.25903 0.01528 0.26718 -0.00856 0.26337 -0.0125 C 0.25868 -0.01782 0.24218 -0.00324 0.22691 0.02153 C 0.21909 0.03426 0.21302 0.04607 0.21024 0.0551 C 0.20416 0.06898 0.20434 0.07963 0.20816 0.0838 C 0.20955 0.08542 0.21337 0.08588 0.21684 0.08426 C 0.22639 0.08125 0.23889 0.0676 0.25104 0.04954 C 0.26545 0.02686 0.27257 0.00602 0.26875 0.00209 C 0.26389 -0.00301 0.25017 0.01065 0.23611 0.03148 C 0.22916 0.04283 0.22361 0.05417 0.22083 0.06343 C 0.21597 0.075 0.21493 0.08473 0.21927 0.08866 C 0.22066 0.09074 0.22361 0.09005 0.22708 0.08889 " pathEditMode="relative" rAng="-3043535" ptsTypes="fffffffffffffffffffffffffffffffffffffffffffffffffffffffffffffffffff">
                                      <p:cBhvr>
                                        <p:cTn id="207" dur="2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8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9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6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20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0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6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6" dur="2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1"/>
                  </p:tgtEl>
                </p:cond>
              </p:nextCondLst>
            </p:seq>
          </p:childTnLst>
        </p:cTn>
      </p:par>
    </p:tnLst>
    <p:bldLst>
      <p:bldP spid="6148" grpId="1" animBg="1"/>
      <p:bldP spid="6149" grpId="0" animBg="1"/>
      <p:bldP spid="6150" grpId="0" animBg="1"/>
      <p:bldP spid="6151" grpId="0" animBg="1"/>
      <p:bldP spid="6152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2" grpId="0" animBg="1"/>
      <p:bldP spid="6173" grpId="0" animBg="1"/>
      <p:bldP spid="6174" grpId="0" animBg="1"/>
      <p:bldP spid="6175" grpId="0" animBg="1"/>
      <p:bldP spid="6177" grpId="0" animBg="1"/>
      <p:bldP spid="6178" grpId="0" animBg="1"/>
      <p:bldP spid="6179" grpId="0" animBg="1"/>
      <p:bldP spid="6180" grpId="0" animBg="1"/>
      <p:bldP spid="6181" grpId="0" animBg="1"/>
      <p:bldP spid="618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672" name="WordArt 48"/>
          <p:cNvSpPr>
            <a:spLocks noChangeArrowheads="1" noChangeShapeType="1" noTextEdit="1"/>
          </p:cNvSpPr>
          <p:nvPr/>
        </p:nvSpPr>
        <p:spPr bwMode="auto">
          <a:xfrm>
            <a:off x="2362200" y="3810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Equations 400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Name the equation needed to find x.</a:t>
            </a:r>
            <a:endParaRPr lang="en-US" sz="4400"/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0" y="5729288"/>
            <a:ext cx="9144000" cy="76944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 dirty="0">
                <a:solidFill>
                  <a:srgbClr val="FFFF00"/>
                </a:solidFill>
              </a:rPr>
              <a:t>What is </a:t>
            </a:r>
            <a:r>
              <a:rPr lang="en-US" sz="4400" b="1" i="1" dirty="0" smtClean="0">
                <a:solidFill>
                  <a:srgbClr val="FFFF00"/>
                </a:solidFill>
              </a:rPr>
              <a:t>(5x </a:t>
            </a:r>
            <a:r>
              <a:rPr lang="en-US" sz="4400" b="1" i="1" dirty="0">
                <a:solidFill>
                  <a:srgbClr val="FFFF00"/>
                </a:solidFill>
              </a:rPr>
              <a:t>+ </a:t>
            </a:r>
            <a:r>
              <a:rPr lang="en-US" sz="4400" b="1" i="1" dirty="0" smtClean="0">
                <a:solidFill>
                  <a:srgbClr val="FFFF00"/>
                </a:solidFill>
              </a:rPr>
              <a:t>12) </a:t>
            </a:r>
            <a:r>
              <a:rPr lang="en-US" sz="4400" b="1" i="1" dirty="0">
                <a:solidFill>
                  <a:srgbClr val="FFFF00"/>
                </a:solidFill>
              </a:rPr>
              <a:t>+ </a:t>
            </a:r>
            <a:r>
              <a:rPr lang="en-US" sz="4400" b="1" i="1" dirty="0" smtClean="0">
                <a:solidFill>
                  <a:srgbClr val="FFFF00"/>
                </a:solidFill>
              </a:rPr>
              <a:t>(x </a:t>
            </a:r>
            <a:r>
              <a:rPr lang="en-US" sz="4400" b="1" i="1" dirty="0">
                <a:solidFill>
                  <a:srgbClr val="FFFF00"/>
                </a:solidFill>
              </a:rPr>
              <a:t>+ </a:t>
            </a:r>
            <a:r>
              <a:rPr lang="en-US" sz="4400" b="1" i="1" dirty="0" smtClean="0">
                <a:solidFill>
                  <a:srgbClr val="FFFF00"/>
                </a:solidFill>
              </a:rPr>
              <a:t>56) </a:t>
            </a:r>
            <a:r>
              <a:rPr lang="en-US" sz="4400" b="1" i="1" dirty="0">
                <a:solidFill>
                  <a:srgbClr val="FFFF00"/>
                </a:solidFill>
              </a:rPr>
              <a:t>= 180</a:t>
            </a:r>
            <a:r>
              <a:rPr lang="en-US" sz="4400" dirty="0">
                <a:solidFill>
                  <a:srgbClr val="FFFF00"/>
                </a:solidFill>
                <a:cs typeface="Times New Roman" pitchFamily="18" charset="0"/>
              </a:rPr>
              <a:t>° </a:t>
            </a:r>
            <a:r>
              <a:rPr lang="en-US" sz="4400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>
            <a:off x="762000" y="2895600"/>
            <a:ext cx="4343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76" name="Line 52"/>
          <p:cNvSpPr>
            <a:spLocks noChangeShapeType="1"/>
          </p:cNvSpPr>
          <p:nvPr/>
        </p:nvSpPr>
        <p:spPr bwMode="auto">
          <a:xfrm flipV="1">
            <a:off x="990600" y="3429000"/>
            <a:ext cx="617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3810000" y="29718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 + 22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2514600" y="41910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+ 56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 flipH="1" flipV="1">
            <a:off x="3581400" y="2590800"/>
            <a:ext cx="152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685800" y="35052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5x + 12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6681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 autoUpdateAnimBg="0"/>
      <p:bldP spid="26673" grpId="0" animBg="1" autoUpdateAnimBg="0"/>
      <p:bldP spid="2667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WordArt 10"/>
          <p:cNvSpPr>
            <a:spLocks noChangeArrowheads="1" noChangeShapeType="1" noTextEdit="1"/>
          </p:cNvSpPr>
          <p:nvPr/>
        </p:nvSpPr>
        <p:spPr bwMode="auto">
          <a:xfrm>
            <a:off x="2362200" y="3810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Equations 500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Name the equation needed to find x.</a:t>
            </a:r>
            <a:endParaRPr lang="en-US" sz="4400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0" y="5729288"/>
            <a:ext cx="9144000" cy="823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FF00"/>
                </a:solidFill>
              </a:rPr>
              <a:t>What is 2x + 25 = 4x + 6 </a:t>
            </a:r>
            <a:r>
              <a:rPr lang="en-US" b="1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286000" y="2590800"/>
            <a:ext cx="502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914400" y="2590800"/>
            <a:ext cx="2362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667000" y="30480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 + 25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371600" y="44196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4x + 6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1143000" y="4114800"/>
            <a:ext cx="6934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3810000" y="2362200"/>
            <a:ext cx="33528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1604963" y="4235450"/>
            <a:ext cx="466725" cy="317500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94" y="200"/>
              </a:cxn>
              <a:cxn ang="0">
                <a:pos x="270" y="130"/>
              </a:cxn>
              <a:cxn ang="0">
                <a:pos x="282" y="94"/>
              </a:cxn>
              <a:cxn ang="0">
                <a:pos x="294" y="0"/>
              </a:cxn>
            </a:cxnLst>
            <a:rect l="0" t="0" r="r" b="b"/>
            <a:pathLst>
              <a:path w="294" h="200">
                <a:moveTo>
                  <a:pt x="0" y="106"/>
                </a:moveTo>
                <a:cubicBezTo>
                  <a:pt x="17" y="156"/>
                  <a:pt x="51" y="172"/>
                  <a:pt x="94" y="200"/>
                </a:cubicBezTo>
                <a:cubicBezTo>
                  <a:pt x="167" y="185"/>
                  <a:pt x="204" y="151"/>
                  <a:pt x="270" y="130"/>
                </a:cubicBezTo>
                <a:cubicBezTo>
                  <a:pt x="274" y="118"/>
                  <a:pt x="280" y="106"/>
                  <a:pt x="282" y="94"/>
                </a:cubicBezTo>
                <a:cubicBezTo>
                  <a:pt x="288" y="63"/>
                  <a:pt x="294" y="0"/>
                  <a:pt x="294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2886075" y="2819400"/>
            <a:ext cx="466725" cy="317500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94" y="200"/>
              </a:cxn>
              <a:cxn ang="0">
                <a:pos x="270" y="130"/>
              </a:cxn>
              <a:cxn ang="0">
                <a:pos x="282" y="94"/>
              </a:cxn>
              <a:cxn ang="0">
                <a:pos x="294" y="0"/>
              </a:cxn>
            </a:cxnLst>
            <a:rect l="0" t="0" r="r" b="b"/>
            <a:pathLst>
              <a:path w="294" h="200">
                <a:moveTo>
                  <a:pt x="0" y="106"/>
                </a:moveTo>
                <a:cubicBezTo>
                  <a:pt x="17" y="156"/>
                  <a:pt x="51" y="172"/>
                  <a:pt x="94" y="200"/>
                </a:cubicBezTo>
                <a:cubicBezTo>
                  <a:pt x="167" y="185"/>
                  <a:pt x="204" y="151"/>
                  <a:pt x="270" y="130"/>
                </a:cubicBezTo>
                <a:cubicBezTo>
                  <a:pt x="274" y="118"/>
                  <a:pt x="280" y="106"/>
                  <a:pt x="282" y="94"/>
                </a:cubicBezTo>
                <a:cubicBezTo>
                  <a:pt x="288" y="63"/>
                  <a:pt x="294" y="0"/>
                  <a:pt x="294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3" name="Freeform 21"/>
          <p:cNvSpPr>
            <a:spLocks/>
          </p:cNvSpPr>
          <p:nvPr/>
        </p:nvSpPr>
        <p:spPr bwMode="auto">
          <a:xfrm>
            <a:off x="5781675" y="3505200"/>
            <a:ext cx="466725" cy="317500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94" y="200"/>
              </a:cxn>
              <a:cxn ang="0">
                <a:pos x="270" y="130"/>
              </a:cxn>
              <a:cxn ang="0">
                <a:pos x="282" y="94"/>
              </a:cxn>
              <a:cxn ang="0">
                <a:pos x="294" y="0"/>
              </a:cxn>
            </a:cxnLst>
            <a:rect l="0" t="0" r="r" b="b"/>
            <a:pathLst>
              <a:path w="294" h="200">
                <a:moveTo>
                  <a:pt x="0" y="106"/>
                </a:moveTo>
                <a:cubicBezTo>
                  <a:pt x="17" y="156"/>
                  <a:pt x="51" y="172"/>
                  <a:pt x="94" y="200"/>
                </a:cubicBezTo>
                <a:cubicBezTo>
                  <a:pt x="167" y="185"/>
                  <a:pt x="204" y="151"/>
                  <a:pt x="270" y="130"/>
                </a:cubicBezTo>
                <a:cubicBezTo>
                  <a:pt x="274" y="118"/>
                  <a:pt x="280" y="106"/>
                  <a:pt x="282" y="94"/>
                </a:cubicBezTo>
                <a:cubicBezTo>
                  <a:pt x="288" y="63"/>
                  <a:pt x="294" y="0"/>
                  <a:pt x="294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5715000" y="3581400"/>
            <a:ext cx="762000" cy="457200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94" y="200"/>
              </a:cxn>
              <a:cxn ang="0">
                <a:pos x="270" y="130"/>
              </a:cxn>
              <a:cxn ang="0">
                <a:pos x="282" y="94"/>
              </a:cxn>
              <a:cxn ang="0">
                <a:pos x="294" y="0"/>
              </a:cxn>
            </a:cxnLst>
            <a:rect l="0" t="0" r="r" b="b"/>
            <a:pathLst>
              <a:path w="294" h="200">
                <a:moveTo>
                  <a:pt x="0" y="106"/>
                </a:moveTo>
                <a:cubicBezTo>
                  <a:pt x="17" y="156"/>
                  <a:pt x="51" y="172"/>
                  <a:pt x="94" y="200"/>
                </a:cubicBezTo>
                <a:cubicBezTo>
                  <a:pt x="167" y="185"/>
                  <a:pt x="204" y="151"/>
                  <a:pt x="270" y="130"/>
                </a:cubicBezTo>
                <a:cubicBezTo>
                  <a:pt x="274" y="118"/>
                  <a:pt x="280" y="106"/>
                  <a:pt x="282" y="94"/>
                </a:cubicBezTo>
                <a:cubicBezTo>
                  <a:pt x="288" y="63"/>
                  <a:pt x="294" y="0"/>
                  <a:pt x="294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6172200" y="3748088"/>
            <a:ext cx="2819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3x – 22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4648200" y="4738688"/>
            <a:ext cx="2819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6x – 122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8697" name="Rectangle 2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83" grpId="0" animBg="1" autoUpdateAnimBg="0"/>
      <p:bldP spid="2868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590800" y="3048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Name that Angle 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100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0" y="5729288"/>
            <a:ext cx="9144000" cy="823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FF00"/>
                </a:solidFill>
              </a:rPr>
              <a:t>What are vertical angles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0264" name="Rectangle 2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  <p:sp>
        <p:nvSpPr>
          <p:cNvPr id="12" name="WordArt 15"/>
          <p:cNvSpPr>
            <a:spLocks noChangeArrowheads="1" noChangeShapeType="1" noTextEdit="1"/>
          </p:cNvSpPr>
          <p:nvPr/>
        </p:nvSpPr>
        <p:spPr bwMode="auto">
          <a:xfrm>
            <a:off x="1143000" y="761999"/>
            <a:ext cx="6324600" cy="3109914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Phone Prank </a:t>
            </a:r>
          </a:p>
          <a:p>
            <a:pPr algn="ctr"/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Emler</a:t>
            </a:r>
            <a:endParaRPr lang="en-US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</a:gradFill>
              <a:latin typeface="Impac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2157413"/>
            <a:ext cx="9144000" cy="3429000"/>
            <a:chOff x="0" y="1600200"/>
            <a:chExt cx="9144000" cy="3429000"/>
          </a:xfrm>
        </p:grpSpPr>
        <p:grpSp>
          <p:nvGrpSpPr>
            <p:cNvPr id="2" name="Group 1"/>
            <p:cNvGrpSpPr/>
            <p:nvPr/>
          </p:nvGrpSpPr>
          <p:grpSpPr>
            <a:xfrm>
              <a:off x="762000" y="2895600"/>
              <a:ext cx="7086600" cy="2133600"/>
              <a:chOff x="762000" y="2895600"/>
              <a:chExt cx="7086600" cy="2133600"/>
            </a:xfrm>
          </p:grpSpPr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762000" y="2895600"/>
                <a:ext cx="7086600" cy="2133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 flipV="1">
                <a:off x="1524000" y="3276600"/>
                <a:ext cx="6172200" cy="1143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3048000"/>
                <a:ext cx="609600" cy="823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10263" name="Text Box 23"/>
              <p:cNvSpPr txBox="1">
                <a:spLocks noChangeArrowheads="1"/>
              </p:cNvSpPr>
              <p:nvPr/>
            </p:nvSpPr>
            <p:spPr bwMode="auto">
              <a:xfrm>
                <a:off x="3886200" y="4038600"/>
                <a:ext cx="609600" cy="823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</p:grp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0" y="1600200"/>
              <a:ext cx="9144000" cy="762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400" b="1"/>
                <a:t>Angle 1 and Angle 2.</a:t>
              </a:r>
              <a:endParaRPr lang="en-US" sz="4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59" grpId="0" animBg="1" autoUpdateAnimBg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WordArt 28"/>
          <p:cNvSpPr>
            <a:spLocks noChangeArrowheads="1" noChangeShapeType="1" noTextEdit="1"/>
          </p:cNvSpPr>
          <p:nvPr/>
        </p:nvSpPr>
        <p:spPr bwMode="auto">
          <a:xfrm>
            <a:off x="2590800" y="3048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Name that Angle 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Angle 2 and Angle 3</a:t>
            </a:r>
            <a:endParaRPr lang="en-US" sz="4400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0" y="5729288"/>
            <a:ext cx="9144000" cy="823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FF00"/>
                </a:solidFill>
              </a:rPr>
              <a:t>What is a linear pair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762000" y="2895600"/>
            <a:ext cx="7086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1524000" y="3276600"/>
            <a:ext cx="617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3962400" y="31242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5410200" y="3581400"/>
            <a:ext cx="1828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2323" name="Rectangle 3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317" grpId="0" animBg="1" autoUpdateAnimBg="0"/>
      <p:bldP spid="1231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WordArt 41"/>
          <p:cNvSpPr>
            <a:spLocks noChangeArrowheads="1" noChangeShapeType="1" noTextEdit="1"/>
          </p:cNvSpPr>
          <p:nvPr/>
        </p:nvSpPr>
        <p:spPr bwMode="auto">
          <a:xfrm>
            <a:off x="2590800" y="3048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Name that Angle 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300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Angle 3 and Angle 2</a:t>
            </a:r>
            <a:endParaRPr lang="en-US" sz="4400"/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0" y="5729288"/>
            <a:ext cx="9144000" cy="823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FF00"/>
                </a:solidFill>
              </a:rPr>
              <a:t>What are supplementary</a:t>
            </a:r>
            <a:r>
              <a:rPr lang="en-US" b="1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762000" y="2895600"/>
            <a:ext cx="3200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 flipV="1">
            <a:off x="1524000" y="2590800"/>
            <a:ext cx="2286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3352800" y="28956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2438400" y="25146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4385" name="Freeform 49"/>
          <p:cNvSpPr>
            <a:spLocks/>
          </p:cNvSpPr>
          <p:nvPr/>
        </p:nvSpPr>
        <p:spPr bwMode="auto">
          <a:xfrm>
            <a:off x="3079750" y="3209925"/>
            <a:ext cx="103188" cy="373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35"/>
              </a:cxn>
              <a:cxn ang="0">
                <a:pos x="58" y="59"/>
              </a:cxn>
              <a:cxn ang="0">
                <a:pos x="11" y="235"/>
              </a:cxn>
            </a:cxnLst>
            <a:rect l="0" t="0" r="r" b="b"/>
            <a:pathLst>
              <a:path w="65" h="235">
                <a:moveTo>
                  <a:pt x="0" y="0"/>
                </a:moveTo>
                <a:cubicBezTo>
                  <a:pt x="8" y="12"/>
                  <a:pt x="13" y="25"/>
                  <a:pt x="23" y="35"/>
                </a:cubicBezTo>
                <a:cubicBezTo>
                  <a:pt x="33" y="45"/>
                  <a:pt x="56" y="45"/>
                  <a:pt x="58" y="59"/>
                </a:cubicBezTo>
                <a:cubicBezTo>
                  <a:pt x="65" y="100"/>
                  <a:pt x="60" y="210"/>
                  <a:pt x="11" y="2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3657600" y="4343400"/>
            <a:ext cx="3429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 flipV="1">
            <a:off x="4648200" y="3581400"/>
            <a:ext cx="2286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8" name="Freeform 52"/>
          <p:cNvSpPr>
            <a:spLocks/>
          </p:cNvSpPr>
          <p:nvPr/>
        </p:nvSpPr>
        <p:spPr bwMode="auto">
          <a:xfrm>
            <a:off x="5688013" y="4503738"/>
            <a:ext cx="103187" cy="373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35"/>
              </a:cxn>
              <a:cxn ang="0">
                <a:pos x="58" y="59"/>
              </a:cxn>
              <a:cxn ang="0">
                <a:pos x="11" y="235"/>
              </a:cxn>
            </a:cxnLst>
            <a:rect l="0" t="0" r="r" b="b"/>
            <a:pathLst>
              <a:path w="65" h="235">
                <a:moveTo>
                  <a:pt x="0" y="0"/>
                </a:moveTo>
                <a:cubicBezTo>
                  <a:pt x="8" y="12"/>
                  <a:pt x="13" y="25"/>
                  <a:pt x="23" y="35"/>
                </a:cubicBezTo>
                <a:cubicBezTo>
                  <a:pt x="33" y="45"/>
                  <a:pt x="56" y="45"/>
                  <a:pt x="58" y="59"/>
                </a:cubicBezTo>
                <a:cubicBezTo>
                  <a:pt x="65" y="100"/>
                  <a:pt x="60" y="210"/>
                  <a:pt x="11" y="2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5943600" y="41910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4390" name="Rectangle 5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78" grpId="0" animBg="1" autoUpdateAnimBg="0"/>
      <p:bldP spid="1437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WordArt 51"/>
          <p:cNvSpPr>
            <a:spLocks noChangeArrowheads="1" noChangeShapeType="1" noTextEdit="1"/>
          </p:cNvSpPr>
          <p:nvPr/>
        </p:nvSpPr>
        <p:spPr bwMode="auto">
          <a:xfrm>
            <a:off x="2590800" y="3048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Name that Angle 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400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Angle 2 and Angle 3</a:t>
            </a:r>
            <a:endParaRPr lang="en-US" sz="4400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0" y="5729288"/>
            <a:ext cx="9144000" cy="823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FF00"/>
                </a:solidFill>
              </a:rPr>
              <a:t>What are adjacent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2743200" y="3581400"/>
            <a:ext cx="3429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 flipV="1">
            <a:off x="2743200" y="26670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3352800" y="28956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3810000" y="36576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2743200" y="3581400"/>
            <a:ext cx="2971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3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436" grpId="0" animBg="1" autoUpdateAnimBg="0"/>
      <p:bldP spid="1643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8" name="WordArt 66"/>
          <p:cNvSpPr>
            <a:spLocks noChangeArrowheads="1" noChangeShapeType="1" noTextEdit="1"/>
          </p:cNvSpPr>
          <p:nvPr/>
        </p:nvSpPr>
        <p:spPr bwMode="auto">
          <a:xfrm>
            <a:off x="2590800" y="3048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Name that Angle 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500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Angle 4 and Angle 5</a:t>
            </a: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0" y="5729288"/>
            <a:ext cx="9144000" cy="823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FF00"/>
                </a:solidFill>
              </a:rPr>
              <a:t>What are complementary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1524000" y="44196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2" name="Line 70"/>
          <p:cNvSpPr>
            <a:spLocks noChangeShapeType="1"/>
          </p:cNvSpPr>
          <p:nvPr/>
        </p:nvSpPr>
        <p:spPr bwMode="auto">
          <a:xfrm flipV="1">
            <a:off x="1524000" y="2667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1524000" y="3200400"/>
            <a:ext cx="76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2286000" y="3748088"/>
            <a:ext cx="609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15240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6" name="Line 74"/>
          <p:cNvSpPr>
            <a:spLocks noChangeShapeType="1"/>
          </p:cNvSpPr>
          <p:nvPr/>
        </p:nvSpPr>
        <p:spPr bwMode="auto">
          <a:xfrm flipV="1">
            <a:off x="1524000" y="31242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7" name="Rectangle 7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99" grpId="0" animBg="1" autoUpdateAnimBg="0"/>
      <p:bldP spid="1850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Sometimes, Always,Never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100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8" name="Text Box 56"/>
          <p:cNvSpPr txBox="1">
            <a:spLocks noChangeArrowheads="1"/>
          </p:cNvSpPr>
          <p:nvPr/>
        </p:nvSpPr>
        <p:spPr bwMode="auto">
          <a:xfrm>
            <a:off x="304800" y="15240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Two points are collinear</a:t>
            </a:r>
          </a:p>
        </p:txBody>
      </p:sp>
      <p:sp>
        <p:nvSpPr>
          <p:cNvPr id="38969" name="Text Box 57"/>
          <p:cNvSpPr txBox="1">
            <a:spLocks noChangeArrowheads="1"/>
          </p:cNvSpPr>
          <p:nvPr/>
        </p:nvSpPr>
        <p:spPr bwMode="auto">
          <a:xfrm>
            <a:off x="304800" y="3900488"/>
            <a:ext cx="8382000" cy="823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What is</a:t>
            </a:r>
            <a:r>
              <a:rPr lang="en-US" b="1"/>
              <a:t> always ?</a:t>
            </a:r>
          </a:p>
        </p:txBody>
      </p:sp>
      <p:sp>
        <p:nvSpPr>
          <p:cNvPr id="38970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6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304800" y="15240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Four points are coplanar</a:t>
            </a: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304800" y="3900488"/>
            <a:ext cx="8382000" cy="823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What is</a:t>
            </a:r>
            <a:r>
              <a:rPr lang="en-US" b="1"/>
              <a:t> sometimes</a:t>
            </a:r>
            <a:r>
              <a:rPr lang="en-US" b="1">
                <a:sym typeface="Symbol" pitchFamily="18" charset="2"/>
              </a:rPr>
              <a:t> ?</a:t>
            </a:r>
            <a:endParaRPr lang="en-US" b="1"/>
          </a:p>
        </p:txBody>
      </p:sp>
      <p:sp>
        <p:nvSpPr>
          <p:cNvPr id="39985" name="WordArt 49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Sometimes, Always,Never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200</a:t>
            </a:r>
          </a:p>
        </p:txBody>
      </p:sp>
      <p:sp>
        <p:nvSpPr>
          <p:cNvPr id="39986" name="Rectangle 5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/>
      <p:bldP spid="3998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066800" y="1066800"/>
            <a:ext cx="184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6600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Two planes </a:t>
            </a:r>
            <a:r>
              <a:rPr lang="en-US" b="1" dirty="0" smtClean="0"/>
              <a:t>form </a:t>
            </a:r>
            <a:r>
              <a:rPr lang="en-US" b="1" dirty="0"/>
              <a:t>a line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66486" y="4876800"/>
            <a:ext cx="8382000" cy="823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ym typeface="Symbol" pitchFamily="18" charset="2"/>
              </a:rPr>
              <a:t>What is</a:t>
            </a:r>
            <a:r>
              <a:rPr lang="en-US" b="1">
                <a:sym typeface="Symbol" pitchFamily="18" charset="2"/>
              </a:rPr>
              <a:t> sometimes ?</a:t>
            </a:r>
            <a:endParaRPr lang="en-US" b="1"/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Sometimes, Always,Never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300</a:t>
            </a:r>
          </a:p>
        </p:txBody>
      </p:sp>
      <p:sp>
        <p:nvSpPr>
          <p:cNvPr id="40970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158875" y="2660650"/>
            <a:ext cx="598714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rgbClr val="FF66FF"/>
                </a:solidFill>
              </a:rPr>
              <a:t>Switcheroo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7" grpId="0"/>
      <p:bldP spid="40968" grpId="0" animBg="1" autoUpdateAnimBg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Formula &amp; Postulates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100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823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This is the midpoint formula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26" name="Text Box 6"/>
              <p:cNvSpPr txBox="1">
                <a:spLocks noChangeArrowheads="1"/>
              </p:cNvSpPr>
              <p:nvPr/>
            </p:nvSpPr>
            <p:spPr bwMode="auto">
              <a:xfrm>
                <a:off x="304800" y="4267200"/>
                <a:ext cx="7620000" cy="1224502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rgbClr val="FFFF00"/>
                    </a:solidFill>
                  </a:rPr>
                  <a:t>M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1" i="1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nary>
                          </m:num>
                          <m:den>
                            <m:r>
                              <a:rPr lang="en-US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b="1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1" i="1" dirty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nary>
                          </m:num>
                          <m:den>
                            <m:r>
                              <a:rPr lang="en-US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b="1" i="1" dirty="0">
                    <a:solidFill>
                      <a:srgbClr val="FFFF00"/>
                    </a:solidFill>
                  </a:rPr>
                  <a:t> </a:t>
                </a:r>
                <a:endParaRPr lang="en-US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072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267200"/>
                <a:ext cx="7620000" cy="1224502"/>
              </a:xfrm>
              <a:prstGeom prst="rect">
                <a:avLst/>
              </a:prstGeom>
              <a:blipFill>
                <a:blip r:embed="rId3"/>
                <a:stretch>
                  <a:fillRect b="-895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32" name="Rectangl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066800" y="1066800"/>
            <a:ext cx="184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6600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04800" y="15240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 linear pair is supplementary.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04800" y="4662488"/>
            <a:ext cx="8382000" cy="823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ym typeface="Symbol" pitchFamily="18" charset="2"/>
              </a:rPr>
              <a:t>What is</a:t>
            </a:r>
            <a:r>
              <a:rPr lang="en-US" b="1">
                <a:sym typeface="Symbol" pitchFamily="18" charset="2"/>
              </a:rPr>
              <a:t> always ?</a:t>
            </a:r>
            <a:endParaRPr lang="en-US" b="1"/>
          </a:p>
        </p:txBody>
      </p:sp>
      <p:sp>
        <p:nvSpPr>
          <p:cNvPr id="41996" name="WordArt 1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Sometimes, Always,Never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400</a:t>
            </a:r>
          </a:p>
        </p:txBody>
      </p:sp>
      <p:sp>
        <p:nvSpPr>
          <p:cNvPr id="41997" name="Rectangl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  <p:bldP spid="4199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04800" y="1371600"/>
            <a:ext cx="8382000" cy="1555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Supplementary angles are a linear pair.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81000" y="5410200"/>
            <a:ext cx="8382000" cy="823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What is</a:t>
            </a:r>
            <a:r>
              <a:rPr lang="en-US" b="1"/>
              <a:t> sometimes?</a:t>
            </a:r>
          </a:p>
        </p:txBody>
      </p:sp>
      <p:sp>
        <p:nvSpPr>
          <p:cNvPr id="43019" name="WordArt 11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Sometimes, Always,Never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500</a:t>
            </a:r>
          </a:p>
        </p:txBody>
      </p:sp>
      <p:sp>
        <p:nvSpPr>
          <p:cNvPr id="43020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/>
      <p:bldP spid="43018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WordArt 7"/>
          <p:cNvSpPr>
            <a:spLocks noChangeArrowheads="1" noChangeShapeType="1" noTextEdit="1"/>
          </p:cNvSpPr>
          <p:nvPr/>
        </p:nvSpPr>
        <p:spPr bwMode="auto">
          <a:xfrm>
            <a:off x="1295400" y="1371600"/>
            <a:ext cx="8382000" cy="49530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Daily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Double</a:t>
            </a:r>
          </a:p>
        </p:txBody>
      </p:sp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100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8239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/>
              <a:t>This has no dimension.</a:t>
            </a:r>
            <a:endParaRPr lang="en-US" b="1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85800" y="4433888"/>
            <a:ext cx="7772400" cy="823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What is a point?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nimBg="1"/>
      <p:bldP spid="44036" grpId="0" animBg="1" autoUpdateAnimBg="0"/>
      <p:bldP spid="44037" grpId="0" animBg="1" autoUpdateAnimBg="0"/>
      <p:bldP spid="440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0" y="16764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/>
              <a:t>This has one dimension and extends forever in two directions.</a:t>
            </a:r>
            <a:endParaRPr lang="en-US" b="1" baseline="30000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85800" y="4114800"/>
            <a:ext cx="7772400" cy="823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What is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a line?</a:t>
            </a:r>
            <a:endParaRPr lang="en-US" b="1"/>
          </a:p>
        </p:txBody>
      </p:sp>
      <p:sp>
        <p:nvSpPr>
          <p:cNvPr id="45070" name="WordArt 14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200</a:t>
            </a:r>
          </a:p>
        </p:txBody>
      </p:sp>
      <p:sp>
        <p:nvSpPr>
          <p:cNvPr id="45071" name="Rectangl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9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0" y="16764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/>
              <a:t>This has one dimension and extends forever in one direction.</a:t>
            </a:r>
            <a:endParaRPr lang="en-US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85800" y="4510088"/>
            <a:ext cx="7772400" cy="8239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What is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a ray?</a:t>
            </a:r>
            <a:endParaRPr lang="en-US" b="1"/>
          </a:p>
        </p:txBody>
      </p:sp>
      <p:sp>
        <p:nvSpPr>
          <p:cNvPr id="46094" name="WordArt 14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300</a:t>
            </a:r>
          </a:p>
        </p:txBody>
      </p:sp>
      <p:sp>
        <p:nvSpPr>
          <p:cNvPr id="46095" name="Rectangl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9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0" y="16764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/>
              <a:t>This has two dimensions and extends forever in all directions.</a:t>
            </a:r>
            <a:endParaRPr lang="en-US" b="1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685800" y="4114800"/>
            <a:ext cx="7772400" cy="823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What is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a plane?</a:t>
            </a:r>
            <a:endParaRPr lang="en-US" b="1"/>
          </a:p>
        </p:txBody>
      </p:sp>
      <p:sp>
        <p:nvSpPr>
          <p:cNvPr id="47119" name="WordArt 15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400</a:t>
            </a:r>
          </a:p>
        </p:txBody>
      </p:sp>
      <p:sp>
        <p:nvSpPr>
          <p:cNvPr id="47120" name="Rectangl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1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0" y="16764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/>
              <a:t>This contains all planes, lines, and points.</a:t>
            </a:r>
            <a:endParaRPr lang="en-US" b="1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685800" y="4114800"/>
            <a:ext cx="7772400" cy="823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What is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space?</a:t>
            </a:r>
            <a:endParaRPr lang="en-US" b="1"/>
          </a:p>
        </p:txBody>
      </p:sp>
      <p:sp>
        <p:nvSpPr>
          <p:cNvPr id="48139" name="WordArt 11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500</a:t>
            </a:r>
          </a:p>
        </p:txBody>
      </p:sp>
      <p:sp>
        <p:nvSpPr>
          <p:cNvPr id="48140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8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Bevy 1</a:t>
            </a: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1981200" y="12954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This man is on The Office.</a:t>
            </a:r>
            <a:endParaRPr lang="en-US" sz="2400" dirty="0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2286000" y="4953000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Who is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Dwight </a:t>
            </a:r>
            <a:r>
              <a:rPr lang="en-US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Schrute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US" sz="2400" dirty="0"/>
          </a:p>
        </p:txBody>
      </p:sp>
      <p:pic>
        <p:nvPicPr>
          <p:cNvPr id="4917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9596" y="1828800"/>
            <a:ext cx="5733408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7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6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Bevy 2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0" y="16764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This was Indian Valley’s first team sport to make it to the state tournament.</a:t>
            </a:r>
            <a:endParaRPr lang="en-US" sz="3200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905000" y="40386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What is</a:t>
            </a:r>
            <a:r>
              <a:rPr lang="en-US" sz="3600" b="1"/>
              <a:t> baseball ?</a:t>
            </a:r>
            <a:endParaRPr lang="en-US" sz="3600"/>
          </a:p>
        </p:txBody>
      </p:sp>
      <p:graphicFrame>
        <p:nvGraphicFramePr>
          <p:cNvPr id="50195" name="Object 19"/>
          <p:cNvGraphicFramePr>
            <a:graphicFrameLocks noChangeAspect="1"/>
          </p:cNvGraphicFramePr>
          <p:nvPr/>
        </p:nvGraphicFramePr>
        <p:xfrm>
          <a:off x="5715000" y="1066800"/>
          <a:ext cx="31242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0" name="ClipArt" r:id="rId4" imgW="3124080" imgH="4952880" progId="">
                  <p:embed/>
                </p:oleObj>
              </mc:Choice>
              <mc:Fallback>
                <p:oleObj name="ClipArt" r:id="rId4" imgW="3124080" imgH="495288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066800"/>
                        <a:ext cx="3124200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6" name="Rectangle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9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Bevy 3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549400" y="1295400"/>
            <a:ext cx="655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/>
              <a:t>This property is right after Jail in the board game Monopoly</a:t>
            </a:r>
            <a:r>
              <a:rPr lang="en-US" sz="3200" dirty="0"/>
              <a:t> </a:t>
            </a:r>
            <a:endParaRPr lang="en-US" sz="8800" dirty="0">
              <a:solidFill>
                <a:srgbClr val="00CC00"/>
              </a:solidFill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371600" y="2498725"/>
            <a:ext cx="609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St. Charles Place ?</a:t>
            </a:r>
            <a:endParaRPr lang="en-US" sz="2400" dirty="0"/>
          </a:p>
        </p:txBody>
      </p:sp>
      <p:sp>
        <p:nvSpPr>
          <p:cNvPr id="51215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600"/>
            <a:ext cx="5181600" cy="3667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animBg="1"/>
      <p:bldP spid="5121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Formulas &amp; Postulates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200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514600" y="1524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 sz="240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0" y="1600200"/>
            <a:ext cx="9144000" cy="823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This is the distance formula.</a:t>
            </a:r>
            <a:endParaRPr lang="en-US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9957" y="3109913"/>
            <a:ext cx="9144000" cy="1384300"/>
            <a:chOff x="19957" y="3109913"/>
            <a:chExt cx="9144000" cy="13843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78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9957" y="3109913"/>
                  <a:ext cx="9144000" cy="986745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i="1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=</m:t>
                        </m:r>
                        <m:rad>
                          <m:radPr>
                            <m:degHide m:val="on"/>
                            <m:ctrlPr>
                              <a:rPr lang="en-US" i="1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dirty="0" smtClean="0">
                                        <a:ln w="18415" cmpd="sng">
                                          <a:solidFill>
                                            <a:srgbClr val="FFFFFF"/>
                                          </a:solidFill>
                                          <a:prstDash val="solid"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>
                                          <a:outerShdw blurRad="63500" dir="3600000" algn="tl" rotWithShape="0">
                                            <a:srgbClr val="000000">
                                              <a:alpha val="70000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 dirty="0" smtClean="0">
                                        <a:ln w="18415" cmpd="sng">
                                          <a:solidFill>
                                            <a:srgbClr val="FFFFFF"/>
                                          </a:solidFill>
                                          <a:prstDash val="solid"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>
                                          <a:outerShdw blurRad="63500" dir="3600000" algn="tl" rotWithShape="0">
                                            <a:srgbClr val="000000">
                                              <a:alpha val="70000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b="0" i="1" dirty="0" smtClean="0">
                                        <a:ln w="18415" cmpd="sng">
                                          <a:solidFill>
                                            <a:srgbClr val="FFFFFF"/>
                                          </a:solidFill>
                                          <a:prstDash val="solid"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>
                                          <a:outerShdw blurRad="63500" dir="3600000" algn="tl" rotWithShape="0">
                                            <a:srgbClr val="000000">
                                              <a:alpha val="70000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dirty="0" smtClean="0">
                                        <a:ln w="18415" cmpd="sng">
                                          <a:solidFill>
                                            <a:srgbClr val="FFFFFF"/>
                                          </a:solidFill>
                                          <a:prstDash val="solid"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>
                                          <a:outerShdw blurRad="63500" dir="3600000" algn="tl" rotWithShape="0">
                                            <a:srgbClr val="000000">
                                              <a:alpha val="70000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dirty="0" smtClean="0">
                                        <a:ln w="18415" cmpd="sng">
                                          <a:solidFill>
                                            <a:srgbClr val="FFFFFF"/>
                                          </a:solidFill>
                                          <a:prstDash val="solid"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>
                                          <a:outerShdw blurRad="63500" dir="3600000" algn="tl" rotWithShape="0">
                                            <a:srgbClr val="000000">
                                              <a:alpha val="70000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b="0" i="1" dirty="0" smtClean="0">
                                        <a:ln w="18415" cmpd="sng">
                                          <a:solidFill>
                                            <a:srgbClr val="FFFFFF"/>
                                          </a:solidFill>
                                          <a:prstDash val="solid"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>
                                          <a:outerShdw blurRad="63500" dir="3600000" algn="tl" rotWithShape="0">
                                            <a:srgbClr val="000000">
                                              <a:alpha val="70000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 i="1" baseline="30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32780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957" y="3109913"/>
                  <a:ext cx="9144000" cy="986745"/>
                </a:xfrm>
                <a:prstGeom prst="rect">
                  <a:avLst/>
                </a:prstGeom>
                <a:blipFill>
                  <a:blip r:embed="rId3"/>
                  <a:stretch>
                    <a:fillRect b="-1852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2522538" y="3914775"/>
              <a:ext cx="2857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/>
                <a:t> </a:t>
              </a:r>
              <a:endParaRPr lang="en-US" sz="2400" dirty="0"/>
            </a:p>
          </p:txBody>
        </p:sp>
      </p:grpSp>
      <p:sp>
        <p:nvSpPr>
          <p:cNvPr id="32784" name="Rectangle 1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Bevy 4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81000" y="1745343"/>
            <a:ext cx="88915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This character is on Arrested Development.</a:t>
            </a:r>
            <a:endParaRPr lang="en-US" sz="3600" dirty="0"/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923471" y="5402263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Who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G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 Bluth?</a:t>
            </a:r>
            <a:endParaRPr lang="en-US" sz="2400" dirty="0"/>
          </a:p>
        </p:txBody>
      </p:sp>
      <p:sp>
        <p:nvSpPr>
          <p:cNvPr id="52247" name="Rectangle 2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43" y="2628900"/>
            <a:ext cx="4014107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4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Bevy 5</a:t>
            </a: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-200025" y="1752600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This </a:t>
            </a:r>
            <a:r>
              <a:rPr lang="en-US" sz="3200" b="1" dirty="0" smtClean="0"/>
              <a:t>character is on Seinfeld.</a:t>
            </a:r>
            <a:endParaRPr lang="en-US" sz="3200" b="1" dirty="0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610100" y="3605315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Who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Kramer?</a:t>
            </a:r>
            <a:endParaRPr lang="en-US" sz="2400" dirty="0"/>
          </a:p>
        </p:txBody>
      </p:sp>
      <p:sp>
        <p:nvSpPr>
          <p:cNvPr id="53256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37375"/>
            <a:ext cx="2428875" cy="3696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2057400" y="9906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Final Jeopardy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4109357" y="5161975"/>
            <a:ext cx="4305300" cy="1524000"/>
          </a:xfrm>
          <a:prstGeom prst="rect">
            <a:avLst/>
          </a:prstGeom>
          <a:noFill/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/>
              </a:rPr>
              <a:t>Jeffery</a:t>
            </a:r>
            <a:endParaRPr lang="en-US" sz="3600" b="1" kern="1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/>
            </a:endParaRPr>
          </a:p>
        </p:txBody>
      </p:sp>
      <p:sp>
        <p:nvSpPr>
          <p:cNvPr id="8200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1000" y="1905000"/>
            <a:ext cx="8305800" cy="3346837"/>
            <a:chOff x="381000" y="1905000"/>
            <a:chExt cx="8305800" cy="3346837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381000" y="1905000"/>
              <a:ext cx="830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Michael Jordan’s middle name</a:t>
              </a:r>
              <a:endParaRPr lang="en-US" sz="2400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471" y="2378362"/>
              <a:ext cx="5020129" cy="287347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ep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Formulas &amp; Postulates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300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2514600" y="1524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 sz="240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0" y="1600200"/>
            <a:ext cx="7315200" cy="1555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Say the segment addition postulate.</a:t>
            </a:r>
            <a:endParaRPr lang="en-US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2522538" y="3914775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 sz="2400"/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0" y="4768850"/>
            <a:ext cx="7856538" cy="15557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If B is between A and C, then AB + BC = AC.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4856" name="Rectangle 4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53" grpId="0" animBg="1" autoUpdateAnimBg="0"/>
      <p:bldP spid="3485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Formulas &amp; Postulates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400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2514600" y="1524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 sz="2400"/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0" y="1600200"/>
            <a:ext cx="9144000" cy="823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Say the angle addition postulate.</a:t>
            </a:r>
            <a:endParaRPr lang="en-US"/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2522538" y="3914775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 sz="2400"/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0" y="3886200"/>
            <a:ext cx="9144000" cy="2654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FFFF00"/>
                </a:solidFill>
              </a:rPr>
              <a:t>If D is in the interior of 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</a:t>
            </a:r>
            <a:r>
              <a:rPr lang="en-US" b="1" i="1" dirty="0">
                <a:solidFill>
                  <a:srgbClr val="FFFF00"/>
                </a:solidFill>
              </a:rPr>
              <a:t> ABC, then 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FFFF00"/>
                </a:solidFill>
              </a:rPr>
              <a:t>m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</a:t>
            </a:r>
            <a:r>
              <a:rPr lang="en-US" b="1" i="1" dirty="0">
                <a:solidFill>
                  <a:srgbClr val="FFFF00"/>
                </a:solidFill>
              </a:rPr>
              <a:t> ABD + m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</a:t>
            </a:r>
            <a:r>
              <a:rPr lang="en-US" b="1" i="1" dirty="0">
                <a:solidFill>
                  <a:srgbClr val="FFFF00"/>
                </a:solidFill>
              </a:rPr>
              <a:t> DBC = </a:t>
            </a:r>
            <a:r>
              <a:rPr lang="en-US" b="1" i="1" dirty="0" err="1">
                <a:solidFill>
                  <a:srgbClr val="FFFF00"/>
                </a:solidFill>
              </a:rPr>
              <a:t>m</a:t>
            </a:r>
            <a:r>
              <a:rPr lang="en-US" b="1" i="1" dirty="0" err="1">
                <a:solidFill>
                  <a:srgbClr val="FFFF00"/>
                </a:solidFill>
                <a:sym typeface="Symbol" pitchFamily="18" charset="2"/>
              </a:rPr>
              <a:t>ABC</a:t>
            </a:r>
            <a:endParaRPr lang="en-US" b="1" i="1" dirty="0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36907" name="Rectangle 4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90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Formulas &amp; Postulates</a:t>
            </a:r>
          </a:p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500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2514600" y="1524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 sz="2400"/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0" y="1600200"/>
            <a:ext cx="9144000" cy="15557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This is the definition of a midpoint.</a:t>
            </a:r>
            <a:endParaRPr lang="en-US"/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2522538" y="3914775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 sz="2400"/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0" y="3733800"/>
            <a:ext cx="9144000" cy="193899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 smtClean="0">
                <a:solidFill>
                  <a:srgbClr val="FFFF00"/>
                </a:solidFill>
              </a:rPr>
              <a:t>If M is between A </a:t>
            </a:r>
            <a:r>
              <a:rPr lang="en-US" b="1" i="1" dirty="0">
                <a:solidFill>
                  <a:srgbClr val="FFFF00"/>
                </a:solidFill>
              </a:rPr>
              <a:t>and </a:t>
            </a:r>
            <a:r>
              <a:rPr lang="en-US" b="1" i="1" dirty="0" smtClean="0">
                <a:solidFill>
                  <a:srgbClr val="FFFF00"/>
                </a:solidFill>
              </a:rPr>
              <a:t>B, </a:t>
            </a:r>
          </a:p>
          <a:p>
            <a:pPr algn="ctr">
              <a:spcBef>
                <a:spcPct val="50000"/>
              </a:spcBef>
            </a:pPr>
            <a:r>
              <a:rPr lang="en-US" b="1" i="1" dirty="0" smtClean="0">
                <a:solidFill>
                  <a:srgbClr val="FFFF00"/>
                </a:solidFill>
              </a:rPr>
              <a:t>then AM </a:t>
            </a:r>
            <a:r>
              <a:rPr lang="en-US" b="1" i="1" dirty="0">
                <a:solidFill>
                  <a:srgbClr val="FFFF00"/>
                </a:solidFill>
              </a:rPr>
              <a:t>= MB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7942" name="Rectangle 5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94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2362200" y="3810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Equations 100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Text Box 72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Name the equation needed to find x.</a:t>
            </a:r>
            <a:endParaRPr lang="en-US" sz="4400"/>
          </a:p>
        </p:txBody>
      </p:sp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0" y="5729288"/>
            <a:ext cx="9144000" cy="76944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 dirty="0">
                <a:solidFill>
                  <a:srgbClr val="FFFF00"/>
                </a:solidFill>
              </a:rPr>
              <a:t>What is </a:t>
            </a:r>
            <a:r>
              <a:rPr lang="en-US" sz="4400" b="1" i="1" dirty="0" smtClean="0">
                <a:solidFill>
                  <a:srgbClr val="FFFF00"/>
                </a:solidFill>
              </a:rPr>
              <a:t>(2x </a:t>
            </a:r>
            <a:r>
              <a:rPr lang="en-US" sz="4400" b="1" i="1" dirty="0">
                <a:solidFill>
                  <a:srgbClr val="FFFF00"/>
                </a:solidFill>
              </a:rPr>
              <a:t>+ </a:t>
            </a:r>
            <a:r>
              <a:rPr lang="en-US" sz="4400" b="1" i="1" dirty="0" smtClean="0">
                <a:solidFill>
                  <a:srgbClr val="FFFF00"/>
                </a:solidFill>
              </a:rPr>
              <a:t>12) </a:t>
            </a:r>
            <a:r>
              <a:rPr lang="en-US" sz="4400" b="1" i="1" dirty="0">
                <a:solidFill>
                  <a:srgbClr val="FFFF00"/>
                </a:solidFill>
              </a:rPr>
              <a:t>+ </a:t>
            </a:r>
            <a:r>
              <a:rPr lang="en-US" sz="4400" b="1" i="1" dirty="0" smtClean="0">
                <a:solidFill>
                  <a:srgbClr val="FFFF00"/>
                </a:solidFill>
              </a:rPr>
              <a:t>(x </a:t>
            </a:r>
            <a:r>
              <a:rPr lang="en-US" sz="4400" b="1" i="1" dirty="0">
                <a:solidFill>
                  <a:srgbClr val="FFFF00"/>
                </a:solidFill>
              </a:rPr>
              <a:t>+ </a:t>
            </a:r>
            <a:r>
              <a:rPr lang="en-US" sz="4400" b="1" i="1" dirty="0" smtClean="0">
                <a:solidFill>
                  <a:srgbClr val="FFFF00"/>
                </a:solidFill>
              </a:rPr>
              <a:t>56) </a:t>
            </a:r>
            <a:r>
              <a:rPr lang="en-US" sz="4400" b="1" i="1" dirty="0">
                <a:solidFill>
                  <a:srgbClr val="FFFF00"/>
                </a:solidFill>
              </a:rPr>
              <a:t>= 180</a:t>
            </a:r>
            <a:r>
              <a:rPr lang="en-US" sz="4400" dirty="0">
                <a:solidFill>
                  <a:srgbClr val="FFFF00"/>
                </a:solidFill>
                <a:cs typeface="Times New Roman" pitchFamily="18" charset="0"/>
              </a:rPr>
              <a:t>° </a:t>
            </a:r>
            <a:r>
              <a:rPr lang="en-US" sz="4400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555" name="Line 75"/>
          <p:cNvSpPr>
            <a:spLocks noChangeShapeType="1"/>
          </p:cNvSpPr>
          <p:nvPr/>
        </p:nvSpPr>
        <p:spPr bwMode="auto">
          <a:xfrm>
            <a:off x="762000" y="2895600"/>
            <a:ext cx="7086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6" name="Line 76"/>
          <p:cNvSpPr>
            <a:spLocks noChangeShapeType="1"/>
          </p:cNvSpPr>
          <p:nvPr/>
        </p:nvSpPr>
        <p:spPr bwMode="auto">
          <a:xfrm flipV="1">
            <a:off x="1524000" y="3276600"/>
            <a:ext cx="617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7" name="Text Box 77"/>
          <p:cNvSpPr txBox="1">
            <a:spLocks noChangeArrowheads="1"/>
          </p:cNvSpPr>
          <p:nvPr/>
        </p:nvSpPr>
        <p:spPr bwMode="auto">
          <a:xfrm>
            <a:off x="3352800" y="28956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 + 12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0558" name="Text Box 78"/>
          <p:cNvSpPr txBox="1">
            <a:spLocks noChangeArrowheads="1"/>
          </p:cNvSpPr>
          <p:nvPr/>
        </p:nvSpPr>
        <p:spPr bwMode="auto">
          <a:xfrm>
            <a:off x="5257800" y="35814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+ 56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0559" name="Rectangle 7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552" grpId="0" animBg="1" autoUpdateAnimBg="0"/>
      <p:bldP spid="2055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WordArt 33"/>
          <p:cNvSpPr>
            <a:spLocks noChangeArrowheads="1" noChangeShapeType="1" noTextEdit="1"/>
          </p:cNvSpPr>
          <p:nvPr/>
        </p:nvSpPr>
        <p:spPr bwMode="auto">
          <a:xfrm>
            <a:off x="2362200" y="3810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Equations 200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Name the equation needed to find x.</a:t>
            </a:r>
            <a:endParaRPr lang="en-US" sz="4400"/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0" y="5729288"/>
            <a:ext cx="9144000" cy="823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FF00"/>
                </a:solidFill>
              </a:rPr>
              <a:t>What is x + 12 = 3x + 6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1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762000" y="2895600"/>
            <a:ext cx="7086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V="1">
            <a:off x="1524000" y="3276600"/>
            <a:ext cx="617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3352800" y="28956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+ 12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3124200" y="40386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3x + 6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2568" name="Rectangle 4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62" grpId="0" animBg="1" autoUpdateAnimBg="0"/>
      <p:bldP spid="2256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WordArt 11"/>
          <p:cNvSpPr>
            <a:spLocks noChangeArrowheads="1" noChangeShapeType="1" noTextEdit="1"/>
          </p:cNvSpPr>
          <p:nvPr/>
        </p:nvSpPr>
        <p:spPr bwMode="auto">
          <a:xfrm>
            <a:off x="2362200" y="3810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Equations 300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0" y="1600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/>
              <a:t>Name the equation needed to find x.</a:t>
            </a:r>
            <a:endParaRPr lang="en-US" sz="4400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0" y="5729288"/>
            <a:ext cx="9144000" cy="823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FFFF00"/>
                </a:solidFill>
              </a:rPr>
              <a:t>What is </a:t>
            </a:r>
            <a:r>
              <a:rPr lang="en-US" b="1" i="1" dirty="0" smtClean="0">
                <a:solidFill>
                  <a:srgbClr val="FFFF00"/>
                </a:solidFill>
              </a:rPr>
              <a:t>(2x </a:t>
            </a:r>
            <a:r>
              <a:rPr lang="en-US" b="1" i="1" dirty="0">
                <a:solidFill>
                  <a:srgbClr val="FFFF00"/>
                </a:solidFill>
              </a:rPr>
              <a:t>+ </a:t>
            </a:r>
            <a:r>
              <a:rPr lang="en-US" b="1" i="1" dirty="0" smtClean="0">
                <a:solidFill>
                  <a:srgbClr val="FFFF00"/>
                </a:solidFill>
              </a:rPr>
              <a:t>12) + (90</a:t>
            </a: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°</a:t>
            </a:r>
            <a:r>
              <a:rPr lang="en-US" b="1" i="1" dirty="0" smtClean="0">
                <a:solidFill>
                  <a:srgbClr val="FFFF00"/>
                </a:solidFill>
              </a:rPr>
              <a:t>) </a:t>
            </a:r>
            <a:r>
              <a:rPr lang="en-US" b="1" i="1" dirty="0">
                <a:solidFill>
                  <a:srgbClr val="FFFF00"/>
                </a:solidFill>
              </a:rPr>
              <a:t>= </a:t>
            </a:r>
            <a:r>
              <a:rPr lang="en-US" b="1" i="1" dirty="0" smtClean="0">
                <a:solidFill>
                  <a:srgbClr val="FFFF00"/>
                </a:solidFill>
              </a:rPr>
              <a:t>180</a:t>
            </a:r>
            <a:r>
              <a:rPr lang="en-US" dirty="0">
                <a:solidFill>
                  <a:srgbClr val="FFFF00"/>
                </a:solidFill>
                <a:cs typeface="Times New Roman" pitchFamily="18" charset="0"/>
              </a:rPr>
              <a:t>° </a:t>
            </a:r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5052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143000" y="26670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 + 12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962400" y="3352800"/>
            <a:ext cx="2819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+ 56</a:t>
            </a:r>
            <a:r>
              <a:rPr lang="en-US">
                <a:cs typeface="Times New Roman" pitchFamily="18" charset="0"/>
              </a:rPr>
              <a:t>°</a:t>
            </a:r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914400" y="3505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505200" y="3124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505200" y="3505200"/>
            <a:ext cx="1447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chemeClr val="tx2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8" grpId="0" animBg="1" autoUpdateAnimBg="0"/>
      <p:bldP spid="24589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740</Words>
  <Application>Microsoft Office PowerPoint</Application>
  <PresentationFormat>On-screen Show (4:3)</PresentationFormat>
  <Paragraphs>236</Paragraphs>
  <Slides>32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 Black</vt:lpstr>
      <vt:lpstr>Cambria Math</vt:lpstr>
      <vt:lpstr>Impact</vt:lpstr>
      <vt:lpstr>Symbol</vt:lpstr>
      <vt:lpstr>Times New Roman</vt:lpstr>
      <vt:lpstr>Default Design</vt:lpstr>
      <vt:lpstr>ClipArt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Preferred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Sean P. McConnell</dc:creator>
  <cp:lastModifiedBy>Windows User</cp:lastModifiedBy>
  <cp:revision>51</cp:revision>
  <dcterms:created xsi:type="dcterms:W3CDTF">1999-08-17T12:01:43Z</dcterms:created>
  <dcterms:modified xsi:type="dcterms:W3CDTF">2021-08-26T13:45:46Z</dcterms:modified>
</cp:coreProperties>
</file>